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ssistant" pitchFamily="2" charset="-79"/>
      <p:regular r:id="rId11"/>
      <p:bold r:id="rId12"/>
    </p:embeddedFont>
    <p:embeddedFont>
      <p:font typeface="Assistant Bold" charset="-79"/>
      <p:regular r:id="rId13"/>
    </p:embeddedFont>
    <p:embeddedFont>
      <p:font typeface="Calibri" panose="020F0502020204030204" pitchFamily="34" charset="0"/>
      <p:regular r:id="rId14"/>
      <p:bold r:id="rId15"/>
    </p:embeddedFont>
    <p:embeddedFont>
      <p:font typeface="Martel Bold" panose="020B0604020202020204" charset="0"/>
      <p:regular r:id="rId16"/>
    </p:embeddedFont>
    <p:embeddedFont>
      <p:font typeface="Martel Heavy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60" y="17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54617">
            <a:off x="12015314" y="-1748443"/>
            <a:ext cx="5671122" cy="13691357"/>
            <a:chOff x="0" y="0"/>
            <a:chExt cx="1493629" cy="36059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3629" cy="3605954"/>
            </a:xfrm>
            <a:custGeom>
              <a:avLst/>
              <a:gdLst/>
              <a:ahLst/>
              <a:cxnLst/>
              <a:rect l="l" t="t" r="r" b="b"/>
              <a:pathLst>
                <a:path w="1493629" h="3605954">
                  <a:moveTo>
                    <a:pt x="0" y="0"/>
                  </a:moveTo>
                  <a:lnTo>
                    <a:pt x="1493629" y="0"/>
                  </a:lnTo>
                  <a:lnTo>
                    <a:pt x="1493629" y="3605954"/>
                  </a:lnTo>
                  <a:lnTo>
                    <a:pt x="0" y="36059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93629" cy="3644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637160" y="5181600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80"/>
                </a:lnTo>
                <a:lnTo>
                  <a:pt x="0" y="27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AutoShape 6"/>
          <p:cNvSpPr/>
          <p:nvPr/>
        </p:nvSpPr>
        <p:spPr>
          <a:xfrm rot="3487">
            <a:off x="1028717" y="7539329"/>
            <a:ext cx="9389421" cy="0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SA"/>
          </a:p>
        </p:txBody>
      </p:sp>
      <p:sp>
        <p:nvSpPr>
          <p:cNvPr id="7" name="Freeform 7"/>
          <p:cNvSpPr/>
          <p:nvPr/>
        </p:nvSpPr>
        <p:spPr>
          <a:xfrm>
            <a:off x="376299" y="2752193"/>
            <a:ext cx="11231419" cy="4691788"/>
          </a:xfrm>
          <a:custGeom>
            <a:avLst/>
            <a:gdLst/>
            <a:ahLst/>
            <a:cxnLst/>
            <a:rect l="l" t="t" r="r" b="b"/>
            <a:pathLst>
              <a:path w="11231419" h="4691788">
                <a:moveTo>
                  <a:pt x="0" y="0"/>
                </a:moveTo>
                <a:lnTo>
                  <a:pt x="11231420" y="0"/>
                </a:lnTo>
                <a:lnTo>
                  <a:pt x="11231420" y="4691788"/>
                </a:lnTo>
                <a:lnTo>
                  <a:pt x="0" y="4691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8" name="TextBox 8"/>
          <p:cNvSpPr txBox="1"/>
          <p:nvPr/>
        </p:nvSpPr>
        <p:spPr>
          <a:xfrm>
            <a:off x="11848822" y="5703181"/>
            <a:ext cx="3928215" cy="87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  <a:spcBef>
                <a:spcPct val="0"/>
              </a:spcBef>
            </a:pPr>
            <a:r>
              <a:rPr lang="en-US" sz="5084" dirty="0">
                <a:solidFill>
                  <a:srgbClr val="000000"/>
                </a:solidFill>
                <a:latin typeface="Assistant Bold"/>
              </a:rPr>
              <a:t>OOP2 Project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63400" y="6920224"/>
            <a:ext cx="3304015" cy="52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  <a:spcBef>
                <a:spcPct val="0"/>
              </a:spcBef>
            </a:pPr>
            <a:r>
              <a:rPr lang="en-US" sz="3004" dirty="0">
                <a:solidFill>
                  <a:srgbClr val="000000"/>
                </a:solidFill>
                <a:latin typeface="Assistant"/>
              </a:rPr>
              <a:t>   </a:t>
            </a:r>
            <a:r>
              <a:rPr lang="en-US" sz="3004" dirty="0">
                <a:solidFill>
                  <a:srgbClr val="000000"/>
                </a:solidFill>
                <a:latin typeface="Assistant Bold"/>
              </a:rPr>
              <a:t> Students names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23358" y="7496466"/>
            <a:ext cx="3754842" cy="159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Assistant"/>
              </a:rPr>
              <a:t>Layan Kandil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Assistant"/>
              </a:rPr>
              <a:t>Maryam Alotaibi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Assistant"/>
              </a:rPr>
              <a:t>Deema</a:t>
            </a:r>
            <a:r>
              <a:rPr lang="en-US" sz="3000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ssistant"/>
              </a:rPr>
              <a:t>Alshehri</a:t>
            </a:r>
            <a:endParaRPr lang="en-US" sz="3000" dirty="0">
              <a:solidFill>
                <a:srgbClr val="000000"/>
              </a:solidFill>
              <a:latin typeface="Assistan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989517">
            <a:off x="-3355734" y="7933313"/>
            <a:ext cx="18966276" cy="7392511"/>
            <a:chOff x="0" y="0"/>
            <a:chExt cx="4995233" cy="1946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989517">
            <a:off x="-4673027" y="8845285"/>
            <a:ext cx="18966276" cy="7392511"/>
            <a:chOff x="0" y="0"/>
            <a:chExt cx="4995233" cy="19469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243E4D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805906">
            <a:off x="1159" y="2025722"/>
            <a:ext cx="6044986" cy="7664007"/>
          </a:xfrm>
          <a:custGeom>
            <a:avLst/>
            <a:gdLst/>
            <a:ahLst/>
            <a:cxnLst/>
            <a:rect l="l" t="t" r="r" b="b"/>
            <a:pathLst>
              <a:path w="6044986" h="7664007">
                <a:moveTo>
                  <a:pt x="0" y="0"/>
                </a:moveTo>
                <a:lnTo>
                  <a:pt x="6044985" y="0"/>
                </a:lnTo>
                <a:lnTo>
                  <a:pt x="6044985" y="7664007"/>
                </a:lnTo>
                <a:lnTo>
                  <a:pt x="0" y="766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9" name="TextBox 9"/>
          <p:cNvSpPr txBox="1"/>
          <p:nvPr/>
        </p:nvSpPr>
        <p:spPr>
          <a:xfrm>
            <a:off x="8119698" y="3039212"/>
            <a:ext cx="9020" cy="149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97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6853596" y="3574679"/>
            <a:ext cx="10405704" cy="4994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7"/>
              </a:lnSpc>
            </a:pPr>
            <a:r>
              <a:rPr lang="en-US" sz="3219">
                <a:solidFill>
                  <a:srgbClr val="000000"/>
                </a:solidFill>
                <a:latin typeface="Assistant Bold"/>
              </a:rPr>
              <a:t>Most of the students who are attending the university suffer from walking from one building to another, where they have to go a long way under the sun to get to the other building. So they are mostly very tired upon arriving and might sometimes arrive late to the next lecture.</a:t>
            </a:r>
          </a:p>
          <a:p>
            <a:pPr>
              <a:lnSpc>
                <a:spcPts val="4957"/>
              </a:lnSpc>
            </a:pPr>
            <a:r>
              <a:rPr lang="en-US" sz="3219">
                <a:solidFill>
                  <a:srgbClr val="000000"/>
                </a:solidFill>
                <a:latin typeface="Assistant Bold"/>
              </a:rPr>
              <a:t>Our Program Helps the Students to reserve transport from the application to ease their journey from one building to another.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43779" y="2166589"/>
            <a:ext cx="8825919" cy="104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02"/>
              </a:lnSpc>
              <a:spcBef>
                <a:spcPct val="0"/>
              </a:spcBef>
            </a:pPr>
            <a:r>
              <a:rPr lang="en-US" sz="6144">
                <a:solidFill>
                  <a:srgbClr val="000000"/>
                </a:solidFill>
                <a:latin typeface="Martel Bold"/>
              </a:rPr>
              <a:t>Problem Description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2890" y="5039794"/>
            <a:ext cx="9730777" cy="1809537"/>
            <a:chOff x="0" y="0"/>
            <a:chExt cx="2562838" cy="4765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418161" y="2685751"/>
            <a:ext cx="7425364" cy="6377430"/>
          </a:xfrm>
          <a:custGeom>
            <a:avLst/>
            <a:gdLst/>
            <a:ahLst/>
            <a:cxnLst/>
            <a:rect l="l" t="t" r="r" b="b"/>
            <a:pathLst>
              <a:path w="7425364" h="6377430">
                <a:moveTo>
                  <a:pt x="0" y="0"/>
                </a:moveTo>
                <a:lnTo>
                  <a:pt x="7425364" y="0"/>
                </a:lnTo>
                <a:lnTo>
                  <a:pt x="7425364" y="6377430"/>
                </a:lnTo>
                <a:lnTo>
                  <a:pt x="0" y="6377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671" t="-37600" r="-93435" b="-51088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TextBox 6"/>
          <p:cNvSpPr txBox="1"/>
          <p:nvPr/>
        </p:nvSpPr>
        <p:spPr>
          <a:xfrm>
            <a:off x="779682" y="1107989"/>
            <a:ext cx="9393985" cy="204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3"/>
              </a:lnSpc>
            </a:pPr>
            <a:r>
              <a:rPr lang="en-US" sz="5895" dirty="0">
                <a:solidFill>
                  <a:srgbClr val="000000"/>
                </a:solidFill>
                <a:latin typeface="Martel Heavy"/>
              </a:rPr>
              <a:t>Application Description</a:t>
            </a:r>
          </a:p>
          <a:p>
            <a:pPr>
              <a:lnSpc>
                <a:spcPts val="8253"/>
              </a:lnSpc>
            </a:pPr>
            <a:endParaRPr lang="en-US" sz="5895" dirty="0">
              <a:solidFill>
                <a:srgbClr val="000000"/>
              </a:solidFill>
              <a:latin typeface="Martel Heav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1832" y="5125981"/>
            <a:ext cx="9471835" cy="1580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2"/>
              </a:lnSpc>
            </a:pPr>
            <a:r>
              <a:rPr lang="en-US" sz="3044" dirty="0">
                <a:solidFill>
                  <a:srgbClr val="000000"/>
                </a:solidFill>
                <a:latin typeface="Assistant Bold"/>
              </a:rPr>
              <a:t>In The beginning, the program will welcome the students to the application and give them a brief description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2890" y="5039794"/>
            <a:ext cx="9730777" cy="1809537"/>
            <a:chOff x="0" y="0"/>
            <a:chExt cx="2562838" cy="4765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90118" y="2518328"/>
            <a:ext cx="7683568" cy="6498869"/>
          </a:xfrm>
          <a:custGeom>
            <a:avLst/>
            <a:gdLst/>
            <a:ahLst/>
            <a:cxnLst/>
            <a:rect l="l" t="t" r="r" b="b"/>
            <a:pathLst>
              <a:path w="7683568" h="6498869">
                <a:moveTo>
                  <a:pt x="0" y="0"/>
                </a:moveTo>
                <a:lnTo>
                  <a:pt x="7683568" y="0"/>
                </a:lnTo>
                <a:lnTo>
                  <a:pt x="7683568" y="6498869"/>
                </a:lnTo>
                <a:lnTo>
                  <a:pt x="0" y="649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352" t="-39121" r="-97412" b="-56243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TextBox 6"/>
          <p:cNvSpPr txBox="1"/>
          <p:nvPr/>
        </p:nvSpPr>
        <p:spPr>
          <a:xfrm>
            <a:off x="779682" y="1107989"/>
            <a:ext cx="9393985" cy="204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3"/>
              </a:lnSpc>
            </a:pPr>
            <a:r>
              <a:rPr lang="en-US" sz="5895">
                <a:solidFill>
                  <a:srgbClr val="000000"/>
                </a:solidFill>
                <a:latin typeface="Martel Heavy"/>
              </a:rPr>
              <a:t>Application Description</a:t>
            </a:r>
          </a:p>
          <a:p>
            <a:pPr>
              <a:lnSpc>
                <a:spcPts val="8253"/>
              </a:lnSpc>
            </a:pPr>
            <a:endParaRPr lang="en-US" sz="5895">
              <a:solidFill>
                <a:srgbClr val="000000"/>
              </a:solidFill>
              <a:latin typeface="Martel Heav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1832" y="5125981"/>
            <a:ext cx="9471835" cy="211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2"/>
              </a:lnSpc>
            </a:pPr>
            <a:r>
              <a:rPr lang="en-US" sz="3044">
                <a:solidFill>
                  <a:srgbClr val="000000"/>
                </a:solidFill>
                <a:latin typeface="Assistant Bold"/>
              </a:rPr>
              <a:t>Then the program will ask if the student wants to </a:t>
            </a:r>
          </a:p>
          <a:p>
            <a:pPr>
              <a:lnSpc>
                <a:spcPts val="4262"/>
              </a:lnSpc>
            </a:pPr>
            <a:r>
              <a:rPr lang="en-US" sz="3044">
                <a:solidFill>
                  <a:srgbClr val="000000"/>
                </a:solidFill>
                <a:latin typeface="Assistant Bold"/>
              </a:rPr>
              <a:t>Sign in (to make a new reservation) or</a:t>
            </a:r>
          </a:p>
          <a:p>
            <a:pPr>
              <a:lnSpc>
                <a:spcPts val="4262"/>
              </a:lnSpc>
            </a:pPr>
            <a:r>
              <a:rPr lang="en-US" sz="3044">
                <a:solidFill>
                  <a:srgbClr val="000000"/>
                </a:solidFill>
                <a:latin typeface="Assistant Bold"/>
              </a:rPr>
              <a:t> log in ( to see their previousreservation). </a:t>
            </a:r>
          </a:p>
          <a:p>
            <a:pPr>
              <a:lnSpc>
                <a:spcPts val="4262"/>
              </a:lnSpc>
            </a:pPr>
            <a:endParaRPr lang="en-US" sz="3044">
              <a:solidFill>
                <a:srgbClr val="000000"/>
              </a:solidFill>
              <a:latin typeface="Assistant Bold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577" y="3958226"/>
            <a:ext cx="9730777" cy="1809537"/>
            <a:chOff x="0" y="0"/>
            <a:chExt cx="2562838" cy="4765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8577" y="6171703"/>
            <a:ext cx="9730777" cy="1809537"/>
            <a:chOff x="0" y="0"/>
            <a:chExt cx="2562838" cy="4765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557445" y="2504436"/>
            <a:ext cx="7523273" cy="6526652"/>
          </a:xfrm>
          <a:custGeom>
            <a:avLst/>
            <a:gdLst/>
            <a:ahLst/>
            <a:cxnLst/>
            <a:rect l="l" t="t" r="r" b="b"/>
            <a:pathLst>
              <a:path w="7523273" h="6526652">
                <a:moveTo>
                  <a:pt x="0" y="0"/>
                </a:moveTo>
                <a:lnTo>
                  <a:pt x="7523272" y="0"/>
                </a:lnTo>
                <a:lnTo>
                  <a:pt x="7523272" y="6526652"/>
                </a:lnTo>
                <a:lnTo>
                  <a:pt x="0" y="6526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402" t="-37766" r="-95465" b="-50830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9" name="TextBox 9"/>
          <p:cNvSpPr txBox="1"/>
          <p:nvPr/>
        </p:nvSpPr>
        <p:spPr>
          <a:xfrm>
            <a:off x="779682" y="1107989"/>
            <a:ext cx="9393985" cy="204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3"/>
              </a:lnSpc>
            </a:pPr>
            <a:r>
              <a:rPr lang="en-US" sz="5895">
                <a:solidFill>
                  <a:srgbClr val="000000"/>
                </a:solidFill>
                <a:latin typeface="Martel Heavy"/>
              </a:rPr>
              <a:t>Application Description</a:t>
            </a:r>
          </a:p>
          <a:p>
            <a:pPr>
              <a:lnSpc>
                <a:spcPts val="8253"/>
              </a:lnSpc>
            </a:pPr>
            <a:endParaRPr lang="en-US" sz="5895">
              <a:solidFill>
                <a:srgbClr val="000000"/>
              </a:solidFill>
              <a:latin typeface="Martel Heavy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87518" y="4552420"/>
            <a:ext cx="9471835" cy="1580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2"/>
              </a:lnSpc>
            </a:pPr>
            <a:r>
              <a:rPr lang="en-US" sz="3044">
                <a:solidFill>
                  <a:srgbClr val="000000"/>
                </a:solidFill>
                <a:latin typeface="Assistant Bold"/>
              </a:rPr>
              <a:t>•If the Student chooses to Sign in:</a:t>
            </a:r>
          </a:p>
          <a:p>
            <a:pPr>
              <a:lnSpc>
                <a:spcPts val="4262"/>
              </a:lnSpc>
            </a:pPr>
            <a:endParaRPr lang="en-US" sz="3044">
              <a:solidFill>
                <a:srgbClr val="000000"/>
              </a:solidFill>
              <a:latin typeface="Assistant Bold"/>
            </a:endParaRPr>
          </a:p>
          <a:p>
            <a:pPr>
              <a:lnSpc>
                <a:spcPts val="4262"/>
              </a:lnSpc>
            </a:pPr>
            <a:endParaRPr lang="en-US" sz="3044">
              <a:solidFill>
                <a:srgbClr val="000000"/>
              </a:solidFill>
              <a:latin typeface="Assistan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95904" y="6247796"/>
            <a:ext cx="10161541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ssistant Bold"/>
              </a:rPr>
              <a:t>- the program will require the student to enter their information "in the correct format", and a password to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ssistant Bold"/>
              </a:rPr>
              <a:t> later access their reservation and choose their college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2890" y="2745500"/>
            <a:ext cx="9730777" cy="1809537"/>
            <a:chOff x="0" y="0"/>
            <a:chExt cx="2562838" cy="4765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90081" y="5143500"/>
            <a:ext cx="6592991" cy="4020116"/>
          </a:xfrm>
          <a:custGeom>
            <a:avLst/>
            <a:gdLst/>
            <a:ahLst/>
            <a:cxnLst/>
            <a:rect l="l" t="t" r="r" b="b"/>
            <a:pathLst>
              <a:path w="6592991" h="4020116">
                <a:moveTo>
                  <a:pt x="0" y="0"/>
                </a:moveTo>
                <a:lnTo>
                  <a:pt x="6592990" y="0"/>
                </a:lnTo>
                <a:lnTo>
                  <a:pt x="6592990" y="4020116"/>
                </a:lnTo>
                <a:lnTo>
                  <a:pt x="0" y="4020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091" t="-126111" r="-153312" b="-150641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/>
          <p:cNvSpPr/>
          <p:nvPr/>
        </p:nvSpPr>
        <p:spPr>
          <a:xfrm>
            <a:off x="9776304" y="5143500"/>
            <a:ext cx="5637118" cy="4563613"/>
          </a:xfrm>
          <a:custGeom>
            <a:avLst/>
            <a:gdLst/>
            <a:ahLst/>
            <a:cxnLst/>
            <a:rect l="l" t="t" r="r" b="b"/>
            <a:pathLst>
              <a:path w="5637118" h="4563613">
                <a:moveTo>
                  <a:pt x="0" y="0"/>
                </a:moveTo>
                <a:lnTo>
                  <a:pt x="5637118" y="0"/>
                </a:lnTo>
                <a:lnTo>
                  <a:pt x="5637118" y="4563613"/>
                </a:lnTo>
                <a:lnTo>
                  <a:pt x="0" y="4563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4140" t="-113150" r="-287318" b="-156116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TextBox 7"/>
          <p:cNvSpPr txBox="1"/>
          <p:nvPr/>
        </p:nvSpPr>
        <p:spPr>
          <a:xfrm>
            <a:off x="779682" y="1107989"/>
            <a:ext cx="9393985" cy="204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3"/>
              </a:lnSpc>
            </a:pPr>
            <a:r>
              <a:rPr lang="en-US" sz="5895">
                <a:solidFill>
                  <a:srgbClr val="000000"/>
                </a:solidFill>
                <a:latin typeface="Martel Heavy"/>
              </a:rPr>
              <a:t>Application Description</a:t>
            </a:r>
          </a:p>
          <a:p>
            <a:pPr>
              <a:lnSpc>
                <a:spcPts val="8253"/>
              </a:lnSpc>
            </a:pPr>
            <a:endParaRPr lang="en-US" sz="5895">
              <a:solidFill>
                <a:srgbClr val="000000"/>
              </a:solidFill>
              <a:latin typeface="Martel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72361" y="3030088"/>
            <a:ext cx="9471835" cy="211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2"/>
              </a:lnSpc>
            </a:pPr>
            <a:r>
              <a:rPr lang="en-US" sz="3044">
                <a:solidFill>
                  <a:srgbClr val="000000"/>
                </a:solidFill>
                <a:latin typeface="Assistant Bold"/>
              </a:rPr>
              <a:t>Then the student must choose the vehicle they want to reserve and the time they need it.</a:t>
            </a:r>
          </a:p>
          <a:p>
            <a:pPr>
              <a:lnSpc>
                <a:spcPts val="4262"/>
              </a:lnSpc>
            </a:pPr>
            <a:endParaRPr lang="en-US" sz="3044">
              <a:solidFill>
                <a:srgbClr val="000000"/>
              </a:solidFill>
              <a:latin typeface="Assistant Bold"/>
            </a:endParaRPr>
          </a:p>
          <a:p>
            <a:pPr>
              <a:lnSpc>
                <a:spcPts val="4262"/>
              </a:lnSpc>
            </a:pPr>
            <a:endParaRPr lang="en-US" sz="3044">
              <a:solidFill>
                <a:srgbClr val="000000"/>
              </a:solidFill>
              <a:latin typeface="Assistant Bold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2890" y="2245703"/>
            <a:ext cx="9730777" cy="1943483"/>
            <a:chOff x="0" y="0"/>
            <a:chExt cx="2562838" cy="511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2838" cy="511864"/>
            </a:xfrm>
            <a:custGeom>
              <a:avLst/>
              <a:gdLst/>
              <a:ahLst/>
              <a:cxnLst/>
              <a:rect l="l" t="t" r="r" b="b"/>
              <a:pathLst>
                <a:path w="2562838" h="511864">
                  <a:moveTo>
                    <a:pt x="0" y="0"/>
                  </a:moveTo>
                  <a:lnTo>
                    <a:pt x="2562838" y="0"/>
                  </a:lnTo>
                  <a:lnTo>
                    <a:pt x="2562838" y="511864"/>
                  </a:lnTo>
                  <a:lnTo>
                    <a:pt x="0" y="511864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2838" cy="549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4749886"/>
            <a:ext cx="6528386" cy="5116742"/>
          </a:xfrm>
          <a:custGeom>
            <a:avLst/>
            <a:gdLst/>
            <a:ahLst/>
            <a:cxnLst/>
            <a:rect l="l" t="t" r="r" b="b"/>
            <a:pathLst>
              <a:path w="6528386" h="5116742">
                <a:moveTo>
                  <a:pt x="0" y="0"/>
                </a:moveTo>
                <a:lnTo>
                  <a:pt x="6528386" y="0"/>
                </a:lnTo>
                <a:lnTo>
                  <a:pt x="6528386" y="5116742"/>
                </a:lnTo>
                <a:lnTo>
                  <a:pt x="0" y="5116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324" t="-74552" r="-200228" b="-107895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/>
          <p:cNvSpPr/>
          <p:nvPr/>
        </p:nvSpPr>
        <p:spPr>
          <a:xfrm>
            <a:off x="1028700" y="4749886"/>
            <a:ext cx="6112897" cy="5277321"/>
          </a:xfrm>
          <a:custGeom>
            <a:avLst/>
            <a:gdLst/>
            <a:ahLst/>
            <a:cxnLst/>
            <a:rect l="l" t="t" r="r" b="b"/>
            <a:pathLst>
              <a:path w="6112897" h="5277321">
                <a:moveTo>
                  <a:pt x="0" y="0"/>
                </a:moveTo>
                <a:lnTo>
                  <a:pt x="6112897" y="0"/>
                </a:lnTo>
                <a:lnTo>
                  <a:pt x="6112897" y="5277321"/>
                </a:lnTo>
                <a:lnTo>
                  <a:pt x="0" y="5277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1483" t="-60486" r="-129909" b="-74984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TextBox 7"/>
          <p:cNvSpPr txBox="1"/>
          <p:nvPr/>
        </p:nvSpPr>
        <p:spPr>
          <a:xfrm>
            <a:off x="604339" y="738818"/>
            <a:ext cx="9393985" cy="204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3"/>
              </a:lnSpc>
            </a:pPr>
            <a:r>
              <a:rPr lang="en-US" sz="5895" dirty="0">
                <a:solidFill>
                  <a:srgbClr val="000000"/>
                </a:solidFill>
                <a:latin typeface="Martel Heavy"/>
              </a:rPr>
              <a:t>Application Description</a:t>
            </a:r>
          </a:p>
          <a:p>
            <a:pPr>
              <a:lnSpc>
                <a:spcPts val="8253"/>
              </a:lnSpc>
            </a:pPr>
            <a:endParaRPr lang="en-US" sz="5895" dirty="0">
              <a:solidFill>
                <a:srgbClr val="000000"/>
              </a:solidFill>
              <a:latin typeface="Martel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4339" y="1949929"/>
            <a:ext cx="9569328" cy="421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5"/>
              </a:lnSpc>
            </a:pPr>
            <a:endParaRPr/>
          </a:p>
          <a:p>
            <a:pPr>
              <a:lnSpc>
                <a:spcPts val="3705"/>
              </a:lnSpc>
            </a:pPr>
            <a:r>
              <a:rPr lang="en-US" sz="2646">
                <a:solidFill>
                  <a:srgbClr val="000000"/>
                </a:solidFill>
                <a:latin typeface="Assistant Bold"/>
              </a:rPr>
              <a:t> Finally, the program will display all the reservation details and then a final image window thanking the student for using our application and that’s The End of the program.</a:t>
            </a:r>
          </a:p>
          <a:p>
            <a:pPr>
              <a:lnSpc>
                <a:spcPts val="3705"/>
              </a:lnSpc>
            </a:pPr>
            <a:endParaRPr lang="en-US" sz="2646">
              <a:solidFill>
                <a:srgbClr val="000000"/>
              </a:solidFill>
              <a:latin typeface="Assistant Bold"/>
            </a:endParaRPr>
          </a:p>
          <a:p>
            <a:pPr>
              <a:lnSpc>
                <a:spcPts val="3705"/>
              </a:lnSpc>
            </a:pPr>
            <a:endParaRPr lang="en-US" sz="2646">
              <a:solidFill>
                <a:srgbClr val="000000"/>
              </a:solidFill>
              <a:latin typeface="Assistant Bold"/>
            </a:endParaRPr>
          </a:p>
          <a:p>
            <a:pPr>
              <a:lnSpc>
                <a:spcPts val="3705"/>
              </a:lnSpc>
            </a:pPr>
            <a:endParaRPr lang="en-US" sz="2646">
              <a:solidFill>
                <a:srgbClr val="000000"/>
              </a:solidFill>
              <a:latin typeface="Assistant Bold"/>
            </a:endParaRPr>
          </a:p>
          <a:p>
            <a:pPr>
              <a:lnSpc>
                <a:spcPts val="3705"/>
              </a:lnSpc>
            </a:pPr>
            <a:endParaRPr lang="en-US" sz="2646">
              <a:solidFill>
                <a:srgbClr val="000000"/>
              </a:solidFill>
              <a:latin typeface="Assistant Bold"/>
            </a:endParaRPr>
          </a:p>
          <a:p>
            <a:pPr>
              <a:lnSpc>
                <a:spcPts val="3705"/>
              </a:lnSpc>
            </a:pPr>
            <a:endParaRPr lang="en-US" sz="2646">
              <a:solidFill>
                <a:srgbClr val="000000"/>
              </a:solidFill>
              <a:latin typeface="Assistant Bold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2890" y="1500422"/>
            <a:ext cx="9730777" cy="2867090"/>
            <a:chOff x="0" y="0"/>
            <a:chExt cx="2562838" cy="7551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2838" cy="755118"/>
            </a:xfrm>
            <a:custGeom>
              <a:avLst/>
              <a:gdLst/>
              <a:ahLst/>
              <a:cxnLst/>
              <a:rect l="l" t="t" r="r" b="b"/>
              <a:pathLst>
                <a:path w="2562838" h="755118">
                  <a:moveTo>
                    <a:pt x="0" y="0"/>
                  </a:moveTo>
                  <a:lnTo>
                    <a:pt x="2562838" y="0"/>
                  </a:lnTo>
                  <a:lnTo>
                    <a:pt x="2562838" y="755118"/>
                  </a:lnTo>
                  <a:lnTo>
                    <a:pt x="0" y="755118"/>
                  </a:lnTo>
                  <a:close/>
                </a:path>
              </a:pathLst>
            </a:custGeom>
            <a:solidFill>
              <a:srgbClr val="F6F4EF"/>
            </a:solidFill>
          </p:spPr>
          <p:txBody>
            <a:bodyPr/>
            <a:lstStyle/>
            <a:p>
              <a:endParaRPr lang="ar-S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2838" cy="793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52415" y="4883951"/>
            <a:ext cx="5800543" cy="4959303"/>
          </a:xfrm>
          <a:custGeom>
            <a:avLst/>
            <a:gdLst/>
            <a:ahLst/>
            <a:cxnLst/>
            <a:rect l="l" t="t" r="r" b="b"/>
            <a:pathLst>
              <a:path w="5800543" h="4959303">
                <a:moveTo>
                  <a:pt x="0" y="0"/>
                </a:moveTo>
                <a:lnTo>
                  <a:pt x="5800544" y="0"/>
                </a:lnTo>
                <a:lnTo>
                  <a:pt x="5800544" y="4959303"/>
                </a:lnTo>
                <a:lnTo>
                  <a:pt x="0" y="4959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106" t="-61235" r="-131232" b="-77152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6" name="Freeform 6"/>
          <p:cNvSpPr/>
          <p:nvPr/>
        </p:nvSpPr>
        <p:spPr>
          <a:xfrm>
            <a:off x="6732970" y="4826801"/>
            <a:ext cx="5882746" cy="5146828"/>
          </a:xfrm>
          <a:custGeom>
            <a:avLst/>
            <a:gdLst/>
            <a:ahLst/>
            <a:cxnLst/>
            <a:rect l="l" t="t" r="r" b="b"/>
            <a:pathLst>
              <a:path w="5882746" h="5146828">
                <a:moveTo>
                  <a:pt x="0" y="0"/>
                </a:moveTo>
                <a:lnTo>
                  <a:pt x="5882746" y="0"/>
                </a:lnTo>
                <a:lnTo>
                  <a:pt x="5882746" y="5146827"/>
                </a:lnTo>
                <a:lnTo>
                  <a:pt x="0" y="5146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4841" t="-62052" r="-135780" b="-76231"/>
            </a:stretch>
          </a:blipFill>
        </p:spPr>
        <p:txBody>
          <a:bodyPr/>
          <a:lstStyle/>
          <a:p>
            <a:endParaRPr lang="ar-SA"/>
          </a:p>
        </p:txBody>
      </p:sp>
      <p:sp>
        <p:nvSpPr>
          <p:cNvPr id="7" name="TextBox 7"/>
          <p:cNvSpPr txBox="1"/>
          <p:nvPr/>
        </p:nvSpPr>
        <p:spPr>
          <a:xfrm>
            <a:off x="581000" y="271512"/>
            <a:ext cx="9393985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3"/>
              </a:lnSpc>
            </a:pPr>
            <a:r>
              <a:rPr lang="en-US" sz="5400" dirty="0">
                <a:solidFill>
                  <a:srgbClr val="000000"/>
                </a:solidFill>
                <a:latin typeface="Martel Heavy"/>
              </a:rPr>
              <a:t>Application Description</a:t>
            </a:r>
          </a:p>
          <a:p>
            <a:pPr>
              <a:lnSpc>
                <a:spcPts val="8253"/>
              </a:lnSpc>
            </a:pPr>
            <a:endParaRPr lang="en-US" sz="5400" dirty="0">
              <a:solidFill>
                <a:srgbClr val="000000"/>
              </a:solidFill>
              <a:latin typeface="Martel Heav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41572" y="1567097"/>
            <a:ext cx="9333413" cy="4195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ssistant Bold"/>
              </a:rPr>
              <a:t>•If the Student chooses to Log in 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ssistant Bold"/>
              </a:rPr>
              <a:t> -The program will ask the student for the ID and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ssistant Bold"/>
              </a:rPr>
              <a:t> password and check if the reservation exists and if the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ssistant Bold"/>
              </a:rPr>
              <a:t> password is correct. then it displays all the reservation details then the final than you image window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Assistant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Assistant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Assistant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2876637" y="5629053"/>
            <a:ext cx="5093595" cy="3992198"/>
          </a:xfrm>
          <a:custGeom>
            <a:avLst/>
            <a:gdLst/>
            <a:ahLst/>
            <a:cxnLst/>
            <a:rect l="l" t="t" r="r" b="b"/>
            <a:pathLst>
              <a:path w="5093595" h="3992198">
                <a:moveTo>
                  <a:pt x="0" y="0"/>
                </a:moveTo>
                <a:lnTo>
                  <a:pt x="5093595" y="0"/>
                </a:lnTo>
                <a:lnTo>
                  <a:pt x="5093595" y="3992198"/>
                </a:lnTo>
                <a:lnTo>
                  <a:pt x="0" y="3992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3324" t="-74552" r="-200228" b="-107895"/>
            </a:stretch>
          </a:blipFill>
        </p:spPr>
        <p:txBody>
          <a:bodyPr/>
          <a:lstStyle/>
          <a:p>
            <a:endParaRPr lang="ar-SA"/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54617">
            <a:off x="12015314" y="-1748443"/>
            <a:ext cx="5671122" cy="13691357"/>
            <a:chOff x="0" y="0"/>
            <a:chExt cx="1493629" cy="36059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3629" cy="3605954"/>
            </a:xfrm>
            <a:custGeom>
              <a:avLst/>
              <a:gdLst/>
              <a:ahLst/>
              <a:cxnLst/>
              <a:rect l="l" t="t" r="r" b="b"/>
              <a:pathLst>
                <a:path w="1493629" h="3605954">
                  <a:moveTo>
                    <a:pt x="0" y="0"/>
                  </a:moveTo>
                  <a:lnTo>
                    <a:pt x="1493629" y="0"/>
                  </a:lnTo>
                  <a:lnTo>
                    <a:pt x="1493629" y="3605954"/>
                  </a:lnTo>
                  <a:lnTo>
                    <a:pt x="0" y="36059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93629" cy="3644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7637160" y="5181600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80"/>
                </a:lnTo>
                <a:lnTo>
                  <a:pt x="0" y="27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AutoShape 6"/>
          <p:cNvSpPr/>
          <p:nvPr/>
        </p:nvSpPr>
        <p:spPr>
          <a:xfrm rot="3487">
            <a:off x="1028717" y="7539329"/>
            <a:ext cx="9389421" cy="0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376299" y="2752193"/>
            <a:ext cx="11231419" cy="4691788"/>
          </a:xfrm>
          <a:custGeom>
            <a:avLst/>
            <a:gdLst/>
            <a:ahLst/>
            <a:cxnLst/>
            <a:rect l="l" t="t" r="r" b="b"/>
            <a:pathLst>
              <a:path w="11231419" h="4691788">
                <a:moveTo>
                  <a:pt x="0" y="0"/>
                </a:moveTo>
                <a:lnTo>
                  <a:pt x="11231420" y="0"/>
                </a:lnTo>
                <a:lnTo>
                  <a:pt x="11231420" y="4691788"/>
                </a:lnTo>
                <a:lnTo>
                  <a:pt x="0" y="4691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454785" y="5448300"/>
            <a:ext cx="3928215" cy="176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1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ssistant Bold"/>
                <a:ea typeface="+mn-ea"/>
                <a:cs typeface="+mn-cs"/>
              </a:rPr>
              <a:t>The End </a:t>
            </a:r>
          </a:p>
          <a:p>
            <a:pPr marL="0" marR="0" lvl="0" indent="0" algn="ctr" defTabSz="914400" rtl="0" eaLnBrk="1" fontAlgn="auto" latinLnBrk="0" hangingPunct="1">
              <a:lnSpc>
                <a:spcPts val="711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84" dirty="0">
                <a:solidFill>
                  <a:srgbClr val="000000"/>
                </a:solidFill>
                <a:latin typeface="Assistant Bold"/>
              </a:rPr>
              <a:t>Thank you!</a:t>
            </a:r>
            <a:endParaRPr kumimoji="0" lang="en-US" sz="508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ssistant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685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294</Words>
  <Application>Microsoft Office PowerPoint</Application>
  <PresentationFormat>Custom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Assistant Bold</vt:lpstr>
      <vt:lpstr>Martel Heavy</vt:lpstr>
      <vt:lpstr>Calibri</vt:lpstr>
      <vt:lpstr>Arial</vt:lpstr>
      <vt:lpstr>Martel Bold</vt:lpstr>
      <vt:lpstr>Assistant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template</dc:title>
  <cp:lastModifiedBy>layan kandil</cp:lastModifiedBy>
  <cp:revision>2</cp:revision>
  <dcterms:created xsi:type="dcterms:W3CDTF">2006-08-16T00:00:00Z</dcterms:created>
  <dcterms:modified xsi:type="dcterms:W3CDTF">2023-11-30T16:29:45Z</dcterms:modified>
  <dc:identifier>DAF1lAF-2zQ</dc:identifier>
</cp:coreProperties>
</file>